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8" r:id="rId2"/>
    <p:sldId id="260" r:id="rId3"/>
    <p:sldId id="264" r:id="rId4"/>
    <p:sldId id="265" r:id="rId5"/>
    <p:sldId id="263" r:id="rId6"/>
    <p:sldId id="282" r:id="rId7"/>
    <p:sldId id="284" r:id="rId8"/>
    <p:sldId id="280" r:id="rId9"/>
    <p:sldId id="283" r:id="rId10"/>
    <p:sldId id="285" r:id="rId11"/>
    <p:sldId id="286" r:id="rId12"/>
    <p:sldId id="273" r:id="rId13"/>
    <p:sldId id="279" r:id="rId14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792" y="-108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ar.Ospanov\Desktop\&#1056;&#1072;&#1073;&#1086;&#1090;&#1072;\&#1044;&#1080;&#1072;&#1075;&#1088;&#1072;&#1084;&#1084;&#1099;\&#1050;&#1086;&#1087;&#1080;&#1103;%20&#1050;&#1086;&#1087;&#1080;&#1103;%20&#1044;&#1080;&#1072;&#1075;&#1088;&#1072;&#1084;&#1084;&#1099;%20&#1076;&#1083;&#1103;%20&#1089;&#1091;&#1073;&#1089;&#1080;&#1076;%20&#1080;%20&#1075;&#1072;&#1088;&#1072;&#1085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'Электронная ком'!$A$20</c:f>
              <c:strCache>
                <c:ptCount val="1"/>
                <c:pt idx="0">
                  <c:v>Объем продаж, трлн. долл США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'Электронная ком'!$B$19:$G$19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'Электронная ком'!$B$20:$G$20</c:f>
              <c:numCache>
                <c:formatCode>General</c:formatCode>
                <c:ptCount val="6"/>
                <c:pt idx="0">
                  <c:v>1.0580000000000001</c:v>
                </c:pt>
                <c:pt idx="1">
                  <c:v>1.2509999999999999</c:v>
                </c:pt>
                <c:pt idx="2">
                  <c:v>1.5049999999999999</c:v>
                </c:pt>
                <c:pt idx="3">
                  <c:v>1.7709999999999999</c:v>
                </c:pt>
                <c:pt idx="4">
                  <c:v>2.0529999999999999</c:v>
                </c:pt>
                <c:pt idx="5">
                  <c:v>2.3570000000000002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805760"/>
        <c:axId val="110807296"/>
      </c:barChart>
      <c:lineChart>
        <c:grouping val="standard"/>
        <c:varyColors val="0"/>
        <c:ser>
          <c:idx val="1"/>
          <c:order val="1"/>
          <c:tx>
            <c:strRef>
              <c:f>'Электронная ком'!$A$21</c:f>
              <c:strCache>
                <c:ptCount val="1"/>
                <c:pt idx="0">
                  <c:v>Рост к предыдущему году</c:v>
                </c:pt>
              </c:strCache>
            </c:strRef>
          </c:tx>
          <c:dLbls>
            <c:spPr>
              <a:solidFill>
                <a:schemeClr val="accent2"/>
              </a:solidFill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'Электронная ком'!$B$19:$G$19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'Электронная ком'!$B$21:$G$21</c:f>
              <c:numCache>
                <c:formatCode>0.0%</c:formatCode>
                <c:ptCount val="6"/>
                <c:pt idx="0">
                  <c:v>0.223</c:v>
                </c:pt>
                <c:pt idx="1">
                  <c:v>0.183</c:v>
                </c:pt>
                <c:pt idx="2">
                  <c:v>0.20200000000000001</c:v>
                </c:pt>
                <c:pt idx="3">
                  <c:v>0.17699999999999999</c:v>
                </c:pt>
                <c:pt idx="4">
                  <c:v>0.159</c:v>
                </c:pt>
                <c:pt idx="5">
                  <c:v>0.14799999999999999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18816"/>
        <c:axId val="110817280"/>
      </c:lineChart>
      <c:catAx>
        <c:axId val="11080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07296"/>
        <c:crosses val="autoZero"/>
        <c:auto val="1"/>
        <c:lblAlgn val="ctr"/>
        <c:lblOffset val="100"/>
        <c:noMultiLvlLbl val="0"/>
      </c:catAx>
      <c:valAx>
        <c:axId val="11080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05760"/>
        <c:crosses val="autoZero"/>
        <c:crossBetween val="between"/>
      </c:valAx>
      <c:valAx>
        <c:axId val="110817280"/>
        <c:scaling>
          <c:orientation val="minMax"/>
          <c:max val="1"/>
        </c:scaling>
        <c:delete val="0"/>
        <c:axPos val="r"/>
        <c:numFmt formatCode="0.0%" sourceLinked="1"/>
        <c:majorTickMark val="out"/>
        <c:minorTickMark val="none"/>
        <c:tickLblPos val="nextTo"/>
        <c:crossAx val="110818816"/>
        <c:crosses val="max"/>
        <c:crossBetween val="between"/>
      </c:valAx>
      <c:catAx>
        <c:axId val="11081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817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'Электронная ком'!$B$26:$B$29</c:f>
              <c:strCache>
                <c:ptCount val="4"/>
                <c:pt idx="0">
                  <c:v>Прочие организации</c:v>
                </c:pt>
                <c:pt idx="1">
                  <c:v>Ebay (США)</c:v>
                </c:pt>
                <c:pt idx="2">
                  <c:v>Amazon (США)</c:v>
                </c:pt>
                <c:pt idx="3">
                  <c:v>Alibaba (Китай)</c:v>
                </c:pt>
              </c:strCache>
            </c:strRef>
          </c:cat>
          <c:val>
            <c:numRef>
              <c:f>'Электронная ком'!$C$26:$C$29</c:f>
              <c:numCache>
                <c:formatCode>0%</c:formatCode>
                <c:ptCount val="4"/>
                <c:pt idx="0">
                  <c:v>0.55499999999999994</c:v>
                </c:pt>
                <c:pt idx="1">
                  <c:v>4.4999999999999998E-2</c:v>
                </c:pt>
                <c:pt idx="2">
                  <c:v>0.13</c:v>
                </c:pt>
                <c:pt idx="3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835200"/>
        <c:axId val="110836736"/>
      </c:barChart>
      <c:catAx>
        <c:axId val="11083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36736"/>
        <c:crosses val="autoZero"/>
        <c:auto val="1"/>
        <c:lblAlgn val="ctr"/>
        <c:lblOffset val="100"/>
        <c:noMultiLvlLbl val="0"/>
      </c:catAx>
      <c:valAx>
        <c:axId val="11083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3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'Электронная ком'!$A$41</c:f>
              <c:strCache>
                <c:ptCount val="1"/>
                <c:pt idx="0">
                  <c:v>Объем продаж, млрд. тенге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156</a:t>
                    </a:r>
                    <a:r>
                      <a:rPr lang="ru-RU" smtClean="0"/>
                      <a:t>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'Электронная ком'!$B$40:$F$40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'Электронная ком'!$B$41:$F$41</c:f>
              <c:numCache>
                <c:formatCode>#,##0</c:formatCode>
                <c:ptCount val="5"/>
                <c:pt idx="0">
                  <c:v>152.29043200000001</c:v>
                </c:pt>
                <c:pt idx="1">
                  <c:v>165.569018</c:v>
                </c:pt>
                <c:pt idx="2">
                  <c:v>155.73252400000001</c:v>
                </c:pt>
                <c:pt idx="3">
                  <c:v>226.43993900000001</c:v>
                </c:pt>
                <c:pt idx="4">
                  <c:v>264.52314999999999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873984"/>
        <c:axId val="110875776"/>
      </c:barChart>
      <c:lineChart>
        <c:grouping val="standard"/>
        <c:varyColors val="0"/>
        <c:ser>
          <c:idx val="1"/>
          <c:order val="1"/>
          <c:tx>
            <c:strRef>
              <c:f>'Электронная ком'!$A$42</c:f>
              <c:strCache>
                <c:ptCount val="1"/>
                <c:pt idx="0">
                  <c:v>Рост к предыдущему году</c:v>
                </c:pt>
              </c:strCache>
            </c:strRef>
          </c:tx>
          <c:dLbls>
            <c:spPr>
              <a:solidFill>
                <a:schemeClr val="accent2"/>
              </a:solidFill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'Электронная ком'!$B$40:$F$40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'Электронная ком'!$B$42:$F$42</c:f>
              <c:numCache>
                <c:formatCode>0.0%</c:formatCode>
                <c:ptCount val="5"/>
                <c:pt idx="1">
                  <c:v>8.7192516467482273E-2</c:v>
                </c:pt>
                <c:pt idx="2">
                  <c:v>-5.9410233380740252E-2</c:v>
                </c:pt>
                <c:pt idx="3">
                  <c:v>0.45403113738784584</c:v>
                </c:pt>
                <c:pt idx="4">
                  <c:v>0.16818239383115174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092096"/>
        <c:axId val="110877312"/>
      </c:lineChart>
      <c:catAx>
        <c:axId val="1108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75776"/>
        <c:crosses val="autoZero"/>
        <c:auto val="1"/>
        <c:lblAlgn val="ctr"/>
        <c:lblOffset val="100"/>
        <c:noMultiLvlLbl val="0"/>
      </c:catAx>
      <c:valAx>
        <c:axId val="1108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873984"/>
        <c:crosses val="autoZero"/>
        <c:crossBetween val="between"/>
      </c:valAx>
      <c:valAx>
        <c:axId val="110877312"/>
        <c:scaling>
          <c:orientation val="minMax"/>
          <c:max val="1"/>
        </c:scaling>
        <c:delete val="0"/>
        <c:axPos val="r"/>
        <c:numFmt formatCode="0.0%" sourceLinked="1"/>
        <c:majorTickMark val="out"/>
        <c:minorTickMark val="none"/>
        <c:tickLblPos val="nextTo"/>
        <c:crossAx val="111092096"/>
        <c:crosses val="max"/>
        <c:crossBetween val="between"/>
      </c:valAx>
      <c:catAx>
        <c:axId val="111092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87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'Электронная ком'!$A$61:$A$63</c:f>
              <c:strCache>
                <c:ptCount val="3"/>
                <c:pt idx="0">
                  <c:v>Розничная торговля, млрд. тенге</c:v>
                </c:pt>
                <c:pt idx="1">
                  <c:v>Оптовая торговля, млрд. тенге</c:v>
                </c:pt>
                <c:pt idx="2">
                  <c:v>Предоставление услуг, млрд. тенге</c:v>
                </c:pt>
              </c:strCache>
            </c:strRef>
          </c:cat>
          <c:val>
            <c:numRef>
              <c:f>'Электронная ком'!$B$61:$B$63</c:f>
              <c:numCache>
                <c:formatCode>#,##0</c:formatCode>
                <c:ptCount val="3"/>
                <c:pt idx="0">
                  <c:v>106.918149</c:v>
                </c:pt>
                <c:pt idx="1">
                  <c:v>87.248789000000002</c:v>
                </c:pt>
                <c:pt idx="2">
                  <c:v>70.356211999999999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39923322778478"/>
          <c:y val="0.13767853779507785"/>
          <c:w val="0.36894238826556719"/>
          <c:h val="0.724642532019085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'Электронная ком'!$A$69:$A$70</c:f>
              <c:strCache>
                <c:ptCount val="2"/>
                <c:pt idx="0">
                  <c:v>Объем продаж внутри страны, млрд. тенге</c:v>
                </c:pt>
                <c:pt idx="1">
                  <c:v>Объем продаж за пределами страны, млрд. тенге</c:v>
                </c:pt>
              </c:strCache>
            </c:strRef>
          </c:cat>
          <c:val>
            <c:numRef>
              <c:f>'Электронная ком'!$B$69:$B$70</c:f>
              <c:numCache>
                <c:formatCode>#,##0</c:formatCode>
                <c:ptCount val="2"/>
                <c:pt idx="0">
                  <c:v>151</c:v>
                </c:pt>
                <c:pt idx="1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39923322778478"/>
          <c:y val="0.13767853779507785"/>
          <c:w val="0.36894238826556719"/>
          <c:h val="0.724642532019085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'Электронная ком'!$B$75:$B$84</c:f>
              <c:strCache>
                <c:ptCount val="10"/>
                <c:pt idx="0">
                  <c:v>technodom.kz</c:v>
                </c:pt>
                <c:pt idx="1">
                  <c:v>shop.kz (Белый ветер)</c:v>
                </c:pt>
                <c:pt idx="2">
                  <c:v>sulpak.kz</c:v>
                </c:pt>
                <c:pt idx="3">
                  <c:v>chocotravel.com</c:v>
                </c:pt>
                <c:pt idx="4">
                  <c:v>wildberries.kz</c:v>
                </c:pt>
                <c:pt idx="5">
                  <c:v>kaspi.kz</c:v>
                </c:pt>
                <c:pt idx="6">
                  <c:v>aviata.kz</c:v>
                </c:pt>
                <c:pt idx="7">
                  <c:v>avon.kz</c:v>
                </c:pt>
                <c:pt idx="8">
                  <c:v>lamoda.kz</c:v>
                </c:pt>
                <c:pt idx="9">
                  <c:v>airastana.com</c:v>
                </c:pt>
              </c:strCache>
            </c:strRef>
          </c:cat>
          <c:val>
            <c:numRef>
              <c:f>'Электронная ком'!$C$75:$C$84</c:f>
              <c:numCache>
                <c:formatCode>#,##0</c:formatCode>
                <c:ptCount val="10"/>
                <c:pt idx="0">
                  <c:v>3027.7</c:v>
                </c:pt>
                <c:pt idx="1">
                  <c:v>3027.7</c:v>
                </c:pt>
                <c:pt idx="2">
                  <c:v>3359.2</c:v>
                </c:pt>
                <c:pt idx="3">
                  <c:v>4309.5</c:v>
                </c:pt>
                <c:pt idx="4">
                  <c:v>7558.2000000000007</c:v>
                </c:pt>
                <c:pt idx="5">
                  <c:v>7735</c:v>
                </c:pt>
                <c:pt idx="6">
                  <c:v>8840</c:v>
                </c:pt>
                <c:pt idx="7">
                  <c:v>9613.5</c:v>
                </c:pt>
                <c:pt idx="8">
                  <c:v>14961.7</c:v>
                </c:pt>
                <c:pt idx="9">
                  <c:v>16575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11178496"/>
        <c:axId val="111180032"/>
      </c:barChart>
      <c:catAx>
        <c:axId val="11117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180032"/>
        <c:crosses val="autoZero"/>
        <c:auto val="1"/>
        <c:lblAlgn val="ctr"/>
        <c:lblOffset val="100"/>
        <c:noMultiLvlLbl val="0"/>
      </c:catAx>
      <c:valAx>
        <c:axId val="111180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17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'Электронная ком'!$B$88:$B$91</c:f>
              <c:strCache>
                <c:ptCount val="4"/>
                <c:pt idx="0">
                  <c:v>Электроника</c:v>
                </c:pt>
                <c:pt idx="1">
                  <c:v>Продажа билетов на различные мероприятия</c:v>
                </c:pt>
                <c:pt idx="2">
                  <c:v>Пассажирские перевозки
/авиаперелеты</c:v>
                </c:pt>
                <c:pt idx="3">
                  <c:v>Одежда</c:v>
                </c:pt>
              </c:strCache>
            </c:strRef>
          </c:cat>
          <c:val>
            <c:numRef>
              <c:f>'Электронная ком'!$C$88:$C$91</c:f>
              <c:numCache>
                <c:formatCode>#,##0</c:formatCode>
                <c:ptCount val="4"/>
                <c:pt idx="0">
                  <c:v>15801.5</c:v>
                </c:pt>
                <c:pt idx="1">
                  <c:v>16044.599999999999</c:v>
                </c:pt>
                <c:pt idx="2">
                  <c:v>20398.3</c:v>
                </c:pt>
                <c:pt idx="3">
                  <c:v>25945.4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12609536"/>
        <c:axId val="112615424"/>
      </c:barChart>
      <c:catAx>
        <c:axId val="11260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15424"/>
        <c:crosses val="autoZero"/>
        <c:auto val="1"/>
        <c:lblAlgn val="ctr"/>
        <c:lblOffset val="100"/>
        <c:noMultiLvlLbl val="0"/>
      </c:catAx>
      <c:valAx>
        <c:axId val="11261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09536"/>
        <c:crosses val="autoZero"/>
        <c:crossBetween val="between"/>
        <c:majorUnit val="1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82F2-943B-4F99-AC0B-FA348A07FE02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957D7-2E6C-4462-9D09-767E8E419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9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957D7-2E6C-4462-9D09-767E8E41907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4418-6A49-451E-BE12-C293DFE59525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2996-2D1F-409C-B20D-A8F7FC26A727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3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8E82-8218-4169-BC05-C682B6F18853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5188-625F-49FE-A8E8-CD7995B418E8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41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6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426F-B96F-4D90-A2CF-C76CD94B03E2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5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11D1-9835-48E6-93B7-0C01445907F4}" type="datetime1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8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4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4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7D1D-9B4A-4A48-87BD-6C732B9DFEB8}" type="datetime1">
              <a:rPr lang="ru-RU" smtClean="0"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E39A-154F-4CB7-A27C-89C5D58B11BA}" type="datetime1">
              <a:rPr lang="ru-RU" smtClean="0"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0F41-6CEF-45C9-B7C5-628CBEC4ABB8}" type="datetime1">
              <a:rPr lang="ru-RU" smtClean="0"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8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4777-3ABE-4163-BDAA-CFDE8B893EEE}" type="datetime1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8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1DC9-5BEB-4A74-B090-7F4EE36E1852}" type="datetime1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8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217F-AB4B-4503-9387-B5FF0D05D560}" type="datetime1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3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3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kertilly.kz/" TargetMode="External"/><Relationship Id="rId5" Type="http://schemas.openxmlformats.org/officeDocument/2006/relationships/hyperlink" Target="https://forbes.kz/" TargetMode="Externa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arketer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https://www.internetretailer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" y="0"/>
            <a:ext cx="107705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20966" y="3680190"/>
            <a:ext cx="7731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Аналитический обзор</a:t>
            </a:r>
            <a:endParaRPr lang="en-US" sz="3600" b="1" dirty="0">
              <a:solidFill>
                <a:schemeClr val="accent1"/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рынка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финансированию электронной коммерции, цифровых платформ и их экосистемы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368287" y="3683001"/>
            <a:ext cx="360003" cy="1590305"/>
            <a:chOff x="1355587" y="3683001"/>
            <a:chExt cx="360003" cy="1590305"/>
          </a:xfrm>
        </p:grpSpPr>
        <p:sp>
          <p:nvSpPr>
            <p:cNvPr id="6" name="Блок-схема: задержка 5"/>
            <p:cNvSpPr/>
            <p:nvPr/>
          </p:nvSpPr>
          <p:spPr>
            <a:xfrm rot="16200000">
              <a:off x="1385877" y="4418503"/>
              <a:ext cx="299424" cy="360002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" name="Блок-схема: сохраненные данные 2"/>
            <p:cNvSpPr/>
            <p:nvPr/>
          </p:nvSpPr>
          <p:spPr>
            <a:xfrm rot="5400000">
              <a:off x="1076734" y="3961854"/>
              <a:ext cx="917705" cy="360000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355587" y="4597532"/>
              <a:ext cx="360002" cy="675774"/>
              <a:chOff x="1355587" y="4597532"/>
              <a:chExt cx="360002" cy="675774"/>
            </a:xfrm>
          </p:grpSpPr>
          <p:sp>
            <p:nvSpPr>
              <p:cNvPr id="10" name="Блок-схема: задержка 9"/>
              <p:cNvSpPr/>
              <p:nvPr/>
            </p:nvSpPr>
            <p:spPr>
              <a:xfrm rot="16200000">
                <a:off x="1385876" y="4567243"/>
                <a:ext cx="299424" cy="360002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1355587" y="4860927"/>
                <a:ext cx="360000" cy="4123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коммерция: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ситуация в Казахстане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000" y="6356876"/>
            <a:ext cx="807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Источник: </a:t>
            </a:r>
            <a:r>
              <a:rPr lang="ru-RU" sz="1200" i="1" dirty="0" smtClean="0"/>
              <a:t>Комитет по статистике МНЭ РК</a:t>
            </a:r>
            <a:endParaRPr lang="ru-RU" sz="1200" dirty="0" smtClean="0"/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356" y="1172818"/>
            <a:ext cx="10018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Динамика объема продаж на Казахстанском рынке</a:t>
            </a:r>
            <a:r>
              <a:rPr lang="en-US" sz="1400" b="1" dirty="0" smtClean="0"/>
              <a:t> </a:t>
            </a:r>
            <a:r>
              <a:rPr lang="kk-KZ" sz="1400" b="1" dirty="0" smtClean="0"/>
              <a:t>элетронной коммерции</a:t>
            </a:r>
            <a:endParaRPr lang="ru-RU" sz="1400" b="1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167751"/>
              </p:ext>
            </p:extLst>
          </p:nvPr>
        </p:nvGraphicFramePr>
        <p:xfrm>
          <a:off x="438402" y="1480595"/>
          <a:ext cx="948937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4375" y="6592729"/>
            <a:ext cx="100264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/>
              <a:t>*с  2015 года без учета коммунальных платежей, оплаченных через </a:t>
            </a:r>
            <a:r>
              <a:rPr lang="ru-RU" sz="1000" i="1" dirty="0" smtClean="0"/>
              <a:t>интернет-банкинг</a:t>
            </a:r>
            <a:endParaRPr lang="ru-RU" sz="10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02044"/>
              </p:ext>
            </p:extLst>
          </p:nvPr>
        </p:nvGraphicFramePr>
        <p:xfrm>
          <a:off x="532993" y="3857625"/>
          <a:ext cx="431523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550144"/>
              </p:ext>
            </p:extLst>
          </p:nvPr>
        </p:nvGraphicFramePr>
        <p:xfrm>
          <a:off x="5590768" y="3857625"/>
          <a:ext cx="431523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5950" y="3525493"/>
            <a:ext cx="45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Объем продаж в разрезе видов электронной коммерции за 2017 год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76625" y="3525493"/>
            <a:ext cx="45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Объем продаж внутри страны и за ее пределами за 2017 год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777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коммерция: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ситуация в Казахстане </a:t>
            </a: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228891"/>
              </p:ext>
            </p:extLst>
          </p:nvPr>
        </p:nvGraphicFramePr>
        <p:xfrm>
          <a:off x="438402" y="1990725"/>
          <a:ext cx="4333623" cy="395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76625" y="1268068"/>
            <a:ext cx="4510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Лидирующие продукты/услуги в сфере электронной коммерции за 2016 год, млн. тенге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74897" y="1268068"/>
            <a:ext cx="45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Лидеры электронной коммерции по сумме выручки за 2016 год, мл</a:t>
            </a:r>
            <a:r>
              <a:rPr lang="ru-RU" sz="1400" b="1" dirty="0"/>
              <a:t>н</a:t>
            </a:r>
            <a:r>
              <a:rPr lang="kk-KZ" sz="1400" b="1" dirty="0" smtClean="0"/>
              <a:t>. тенге</a:t>
            </a:r>
            <a:endParaRPr lang="ru-RU" sz="1400" b="1" dirty="0"/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344607"/>
              </p:ext>
            </p:extLst>
          </p:nvPr>
        </p:nvGraphicFramePr>
        <p:xfrm>
          <a:off x="5705727" y="1990725"/>
          <a:ext cx="4333623" cy="395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2000" y="6356876"/>
            <a:ext cx="807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Источник: </a:t>
            </a:r>
            <a:r>
              <a:rPr lang="en-US" sz="1200" i="1" dirty="0">
                <a:hlinkClick r:id="rId5"/>
              </a:rPr>
              <a:t>https</a:t>
            </a:r>
            <a:r>
              <a:rPr lang="en-US" sz="1200" i="1" dirty="0" smtClean="0">
                <a:hlinkClick r:id="rId5"/>
              </a:rPr>
              <a:t>://www.forbes.kz</a:t>
            </a:r>
            <a:r>
              <a:rPr lang="ru-RU" sz="1200" i="1" dirty="0" smtClean="0"/>
              <a:t>;</a:t>
            </a:r>
            <a:r>
              <a:rPr lang="en-US" sz="1200" dirty="0"/>
              <a:t> </a:t>
            </a:r>
            <a:r>
              <a:rPr lang="en-US" sz="1200" dirty="0">
                <a:hlinkClick r:id="rId6"/>
              </a:rPr>
              <a:t>https</a:t>
            </a:r>
            <a:r>
              <a:rPr lang="en-US" sz="1200" dirty="0" smtClean="0">
                <a:hlinkClick r:id="rId6"/>
              </a:rPr>
              <a:t>://www.bakertilly.kz</a:t>
            </a:r>
            <a:endParaRPr lang="en-US" sz="1200" dirty="0" smtClean="0"/>
          </a:p>
          <a:p>
            <a:endParaRPr lang="en-US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10427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электронной коммерции Фондом «Даму»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4627" t="4388" r="4370" b="4612"/>
          <a:stretch/>
        </p:blipFill>
        <p:spPr>
          <a:xfrm>
            <a:off x="2679700" y="1206500"/>
            <a:ext cx="5448300" cy="5448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5474" y="2227044"/>
            <a:ext cx="2130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Сотрудничество с Казахстанскими онлайн платформами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1500" y="4907974"/>
            <a:ext cx="4546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Сотрудничество с международными онлайн платформами</a:t>
            </a:r>
          </a:p>
          <a:p>
            <a:pPr algn="ctr"/>
            <a:r>
              <a:rPr lang="ru-RU" sz="1600" i="1" dirty="0">
                <a:solidFill>
                  <a:schemeClr val="bg1"/>
                </a:solidFill>
              </a:rPr>
              <a:t>н</a:t>
            </a:r>
            <a:r>
              <a:rPr lang="ru-RU" sz="1600" i="1" dirty="0" smtClean="0">
                <a:solidFill>
                  <a:schemeClr val="bg1"/>
                </a:solidFill>
              </a:rPr>
              <a:t>а примере Малайзии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4824" y="2227044"/>
            <a:ext cx="21304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Обучение</a:t>
            </a:r>
          </a:p>
          <a:p>
            <a:pPr algn="ctr"/>
            <a:r>
              <a:rPr lang="ru-RU" sz="1200" i="1" dirty="0" smtClean="0">
                <a:solidFill>
                  <a:schemeClr val="bg1"/>
                </a:solidFill>
              </a:rPr>
              <a:t>в части развития </a:t>
            </a:r>
            <a:r>
              <a:rPr lang="ru-RU" sz="1200" i="1" dirty="0">
                <a:solidFill>
                  <a:schemeClr val="bg1"/>
                </a:solidFill>
              </a:rPr>
              <a:t>навыков онлайн-продаж, размещения товаров на международных платформах</a:t>
            </a:r>
          </a:p>
        </p:txBody>
      </p:sp>
    </p:spTree>
    <p:extLst>
      <p:ext uri="{BB962C8B-B14F-4D97-AF65-F5344CB8AC3E}">
        <p14:creationId xmlns:p14="http://schemas.microsoft.com/office/powerpoint/2010/main" val="19580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auto">
          <a:xfrm>
            <a:off x="2150886" y="235606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БЛАГОДАРИМ ЗА ВНИМАНИЕ!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150886" y="3465781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Информационно-аналитический департамент: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Ермек Абдибеков – Директор (</a:t>
            </a:r>
            <a:r>
              <a:rPr lang="ru-RU" dirty="0" err="1" smtClean="0"/>
              <a:t>вн</a:t>
            </a:r>
            <a:r>
              <a:rPr lang="ru-RU" dirty="0" smtClean="0"/>
              <a:t>. 1031)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Ануар Оспанов – </a:t>
            </a:r>
            <a:r>
              <a:rPr lang="ru-RU" dirty="0" err="1" smtClean="0"/>
              <a:t>Гл.менеджер</a:t>
            </a:r>
            <a:r>
              <a:rPr lang="ru-RU" dirty="0" smtClean="0"/>
              <a:t> (</a:t>
            </a:r>
            <a:r>
              <a:rPr lang="ru-RU" dirty="0" err="1" smtClean="0"/>
              <a:t>вн</a:t>
            </a:r>
            <a:r>
              <a:rPr lang="ru-RU" dirty="0" smtClean="0"/>
              <a:t>. 1035)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000" y="1406571"/>
            <a:ext cx="97988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Почему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стоит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внимания: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мировые масштабы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основные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понятия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модели организации электронной коммерции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Бизнес-процесс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онлайн магазинов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Механизмы работы онлайн платформ для торговли</a:t>
            </a: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Alibaba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Ebay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Amazon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 startAt="5"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коммерция: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ситуация в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Казахстане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 startAt="5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электронной коммерции Фондом «Даму»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2</a:t>
            </a:fld>
            <a:endParaRPr lang="ru-RU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Почему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стоит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внимания: мировые масштабы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000" y="6356876"/>
            <a:ext cx="807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Источник: </a:t>
            </a:r>
            <a:r>
              <a:rPr lang="en-US" sz="1200" i="1" dirty="0">
                <a:hlinkClick r:id="rId3"/>
              </a:rPr>
              <a:t>https://</a:t>
            </a:r>
            <a:r>
              <a:rPr lang="en-US" sz="1200" i="1" dirty="0" smtClean="0">
                <a:hlinkClick r:id="rId3"/>
              </a:rPr>
              <a:t>www.emarketer.com</a:t>
            </a:r>
            <a:r>
              <a:rPr lang="ru-RU" sz="1200" i="1" dirty="0" smtClean="0"/>
              <a:t>; </a:t>
            </a:r>
            <a:r>
              <a:rPr lang="en-US" sz="1200" i="1" dirty="0">
                <a:hlinkClick r:id="rId4"/>
              </a:rPr>
              <a:t>https</a:t>
            </a:r>
            <a:r>
              <a:rPr lang="en-US" sz="1200" i="1" dirty="0" smtClean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www.internetretailer.com</a:t>
            </a:r>
            <a:endParaRPr lang="ru-RU" sz="1200" dirty="0" smtClean="0"/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356" y="1172818"/>
            <a:ext cx="10018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/>
              <a:t>Динамика объема продаж на мировом рынке электронной коммерции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8356" y="3823913"/>
            <a:ext cx="10018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Крупнейшие игроки рынка электронной коммерции по объему годовых продаж в 2016 году</a:t>
            </a:r>
            <a:endParaRPr lang="ru-RU" sz="1400" b="1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228090"/>
              </p:ext>
            </p:extLst>
          </p:nvPr>
        </p:nvGraphicFramePr>
        <p:xfrm>
          <a:off x="438402" y="1480595"/>
          <a:ext cx="948937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614463"/>
              </p:ext>
            </p:extLst>
          </p:nvPr>
        </p:nvGraphicFramePr>
        <p:xfrm>
          <a:off x="438402" y="4131690"/>
          <a:ext cx="9448548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197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коммерция – основные понятия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538" y="3898891"/>
            <a:ext cx="4896095" cy="1682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/>
              <a:t>Участники</a:t>
            </a:r>
          </a:p>
          <a:p>
            <a:pPr marL="171450" indent="-171450">
              <a:buFontTx/>
              <a:buChar char="-"/>
            </a:pPr>
            <a:r>
              <a:rPr lang="ru-RU" sz="1000" b="1" i="1" dirty="0" smtClean="0"/>
              <a:t>Государство – </a:t>
            </a:r>
            <a:r>
              <a:rPr lang="ru-RU" sz="1000" i="1" dirty="0" smtClean="0"/>
              <a:t>государственные организации размещающие заказы/тендера на закуп товаров/услуг в </a:t>
            </a:r>
            <a:r>
              <a:rPr lang="ru-RU" sz="1000" i="1" dirty="0" err="1" smtClean="0"/>
              <a:t>интеренете</a:t>
            </a:r>
            <a:r>
              <a:rPr lang="ru-RU" sz="1000" i="1" dirty="0" smtClean="0"/>
              <a:t> </a:t>
            </a:r>
            <a:endParaRPr lang="ru-RU" sz="1000" b="1" i="1" dirty="0" smtClean="0"/>
          </a:p>
          <a:p>
            <a:pPr marL="171450" indent="-171450">
              <a:buFontTx/>
              <a:buChar char="-"/>
            </a:pPr>
            <a:r>
              <a:rPr lang="ru-RU" sz="1000" b="1" i="1" dirty="0" smtClean="0"/>
              <a:t>Предприниматели – </a:t>
            </a:r>
            <a:r>
              <a:rPr lang="ru-RU" sz="1000" i="1" dirty="0" smtClean="0"/>
              <a:t>люди/компании реализующие продукцию/услуги через интернет</a:t>
            </a:r>
            <a:endParaRPr lang="ru-RU" sz="1000" b="1" i="1" dirty="0" smtClean="0"/>
          </a:p>
          <a:p>
            <a:pPr marL="171450" indent="-171450">
              <a:buFontTx/>
              <a:buChar char="-"/>
            </a:pPr>
            <a:r>
              <a:rPr lang="ru-RU" sz="1000" b="1" i="1" dirty="0" smtClean="0"/>
              <a:t>Потребители – </a:t>
            </a:r>
            <a:r>
              <a:rPr lang="ru-RU" sz="1000" i="1" dirty="0" smtClean="0"/>
              <a:t>люди которые приобретают товары/услуги через интернет</a:t>
            </a:r>
            <a:endParaRPr lang="ru-RU" sz="1000" b="1" i="1" dirty="0" smtClean="0"/>
          </a:p>
          <a:p>
            <a:pPr marL="171450" indent="-171450">
              <a:buFontTx/>
              <a:buChar char="-"/>
            </a:pPr>
            <a:r>
              <a:rPr lang="ru-RU" sz="1000" b="1" i="1" dirty="0" smtClean="0"/>
              <a:t>Посредники – </a:t>
            </a:r>
            <a:r>
              <a:rPr lang="ru-RU" sz="1000" i="1" dirty="0" smtClean="0"/>
              <a:t>площадки</a:t>
            </a:r>
            <a:r>
              <a:rPr lang="ru-RU" sz="1000" b="1" i="1" dirty="0" smtClean="0"/>
              <a:t> </a:t>
            </a:r>
            <a:r>
              <a:rPr lang="ru-RU" sz="1000" i="1" dirty="0" smtClean="0"/>
              <a:t>помогающие участникам рынка взаимодействовать с друг другом</a:t>
            </a:r>
            <a:endParaRPr lang="ru-RU" sz="1000" b="1" i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1318439" y="3231543"/>
            <a:ext cx="201622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Традиционный бизнес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3622695" y="3231544"/>
            <a:ext cx="504056" cy="504000"/>
          </a:xfrm>
          <a:prstGeom prst="mathPlus">
            <a:avLst>
              <a:gd name="adj1" fmla="val 102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14783" y="3231543"/>
            <a:ext cx="201622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Интернет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67111" y="3231543"/>
            <a:ext cx="201622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Электронная коммерция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6647031" y="3312532"/>
            <a:ext cx="576064" cy="342024"/>
          </a:xfrm>
          <a:prstGeom prst="mathEqual">
            <a:avLst>
              <a:gd name="adj1" fmla="val 13077"/>
              <a:gd name="adj2" fmla="val 1732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AutoShape 8" descr="Картинки по запросу fun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Картинки по запросу funding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Похожее изображе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96" y="1706959"/>
            <a:ext cx="1490309" cy="14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899" y="2486387"/>
            <a:ext cx="745154" cy="74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1115456"/>
            <a:ext cx="10259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C2C2C"/>
                </a:solidFill>
                <a:latin typeface="+mj-lt"/>
              </a:rPr>
              <a:t>Электронная коммерция</a:t>
            </a:r>
            <a:r>
              <a:rPr lang="ru-RU" sz="1400" dirty="0" smtClean="0">
                <a:solidFill>
                  <a:srgbClr val="2C2C2C"/>
                </a:solidFill>
                <a:latin typeface="+mj-lt"/>
              </a:rPr>
              <a:t> – </a:t>
            </a:r>
            <a:r>
              <a:rPr lang="ru-RU" sz="1400" dirty="0">
                <a:solidFill>
                  <a:srgbClr val="2C2C2C"/>
                </a:solidFill>
                <a:latin typeface="+mj-lt"/>
              </a:rPr>
              <a:t> это сфера экономики, которая включает в себя все финансовые и торговые транзакции, осуществляемые при помощи </a:t>
            </a:r>
            <a:r>
              <a:rPr lang="ru-RU" sz="1400" dirty="0" smtClean="0">
                <a:solidFill>
                  <a:srgbClr val="2C2C2C"/>
                </a:solidFill>
                <a:latin typeface="+mj-lt"/>
              </a:rPr>
              <a:t>интернета, </a:t>
            </a:r>
            <a:r>
              <a:rPr lang="ru-RU" sz="1400" dirty="0">
                <a:solidFill>
                  <a:srgbClr val="2C2C2C"/>
                </a:solidFill>
                <a:latin typeface="+mj-lt"/>
              </a:rPr>
              <a:t>и бизнес-процессы, связанные с проведением таких транзакций</a:t>
            </a:r>
            <a:endParaRPr lang="ru-RU" sz="1400" dirty="0"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88691" y="3898891"/>
            <a:ext cx="4896095" cy="1682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/>
              <a:t>Виды электронной коммерции</a:t>
            </a:r>
          </a:p>
          <a:p>
            <a:pPr marL="171450" indent="-171450">
              <a:buFontTx/>
              <a:buChar char="-"/>
            </a:pPr>
            <a:r>
              <a:rPr lang="ru-RU" sz="1000" i="1" dirty="0" smtClean="0"/>
              <a:t>Государственные закупки</a:t>
            </a:r>
          </a:p>
          <a:p>
            <a:pPr marL="171450" indent="-171450">
              <a:buFontTx/>
              <a:buChar char="-"/>
            </a:pPr>
            <a:r>
              <a:rPr lang="ru-RU" sz="1000" i="1" dirty="0"/>
              <a:t>А</a:t>
            </a:r>
            <a:r>
              <a:rPr lang="ru-RU" sz="1000" i="1" dirty="0" smtClean="0"/>
              <a:t>укционы</a:t>
            </a:r>
            <a:endParaRPr lang="ru-RU" sz="1000" i="1" dirty="0"/>
          </a:p>
          <a:p>
            <a:pPr marL="171450" indent="-171450">
              <a:buFontTx/>
              <a:buChar char="-"/>
            </a:pPr>
            <a:r>
              <a:rPr lang="ru-RU" sz="1000" i="1" dirty="0" smtClean="0"/>
              <a:t>Финансовые</a:t>
            </a:r>
            <a:r>
              <a:rPr lang="ru-RU" sz="1000" i="1" dirty="0"/>
              <a:t>, банковские </a:t>
            </a:r>
            <a:r>
              <a:rPr lang="ru-RU" sz="1000" i="1" dirty="0" smtClean="0"/>
              <a:t>услуги</a:t>
            </a:r>
            <a:endParaRPr lang="ru-RU" sz="1000" i="1" dirty="0"/>
          </a:p>
          <a:p>
            <a:pPr marL="171450" indent="-171450">
              <a:buFontTx/>
              <a:buChar char="-"/>
            </a:pPr>
            <a:r>
              <a:rPr lang="ru-RU" sz="1000" i="1" dirty="0" smtClean="0"/>
              <a:t>Туристические</a:t>
            </a:r>
            <a:r>
              <a:rPr lang="ru-RU" sz="1000" i="1" dirty="0"/>
              <a:t>, медицинские, страховые, платные информационные </a:t>
            </a:r>
            <a:r>
              <a:rPr lang="ru-RU" sz="1000" i="1" dirty="0" smtClean="0"/>
              <a:t>сервисы</a:t>
            </a:r>
            <a:endParaRPr lang="ru-RU" sz="1000" i="1" dirty="0"/>
          </a:p>
          <a:p>
            <a:pPr marL="171450" indent="-171450">
              <a:buFontTx/>
              <a:buChar char="-"/>
            </a:pPr>
            <a:r>
              <a:rPr lang="ru-RU" sz="1000" i="1" dirty="0" smtClean="0"/>
              <a:t>Онлайновая </a:t>
            </a:r>
            <a:r>
              <a:rPr lang="ru-RU" sz="1000" i="1" dirty="0"/>
              <a:t>оплата </a:t>
            </a:r>
            <a:r>
              <a:rPr lang="ru-RU" sz="1000" i="1" dirty="0" smtClean="0"/>
              <a:t>счетов</a:t>
            </a:r>
          </a:p>
          <a:p>
            <a:pPr marL="171450" indent="-171450">
              <a:buFontTx/>
              <a:buChar char="-"/>
            </a:pPr>
            <a:r>
              <a:rPr lang="ru-RU" sz="1000" b="1" i="1" dirty="0" smtClean="0"/>
              <a:t>Онлайн магазины</a:t>
            </a:r>
            <a:endParaRPr lang="ru-RU" sz="1000" b="1" i="1" dirty="0"/>
          </a:p>
          <a:p>
            <a:pPr marL="171450" indent="-171450">
              <a:buFontTx/>
              <a:buChar char="-"/>
            </a:pPr>
            <a:endParaRPr lang="ru-RU" sz="1000" b="1" i="1" dirty="0"/>
          </a:p>
        </p:txBody>
      </p:sp>
      <p:sp>
        <p:nvSpPr>
          <p:cNvPr id="5" name="AutoShape 2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internet Ð»Ð¾Ð³Ð¾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771" y="1927321"/>
            <a:ext cx="1118131" cy="111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ÐÐ°ÑÑÐ¸Ð½ÐºÐ¸ Ð¿Ð¾ Ð·Ð°Ð¿ÑÐ¾ÑÑ internet Ð»Ð¾Ð³Ð¾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689" y="2025318"/>
            <a:ext cx="461068" cy="46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организации электронной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коммерции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1682" y="1276350"/>
            <a:ext cx="10167821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Электронная коммерция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459529" y="1989165"/>
            <a:ext cx="495" cy="2001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01683" y="2286775"/>
            <a:ext cx="2315693" cy="25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B2B (</a:t>
            </a:r>
            <a:r>
              <a:rPr lang="ru-RU" sz="1600" b="1" dirty="0">
                <a:solidFill>
                  <a:schemeClr val="tx1"/>
                </a:solidFill>
              </a:rPr>
              <a:t>бизнес-бизнес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Представляет </a:t>
            </a:r>
            <a:r>
              <a:rPr lang="ru-RU" sz="1200" i="1" dirty="0">
                <a:solidFill>
                  <a:schemeClr val="tx1"/>
                </a:solidFill>
              </a:rPr>
              <a:t>собой  </a:t>
            </a:r>
            <a:r>
              <a:rPr lang="ru-RU" sz="1200" i="1" dirty="0" smtClean="0">
                <a:solidFill>
                  <a:schemeClr val="tx1"/>
                </a:solidFill>
              </a:rPr>
              <a:t>электронную коммерцию </a:t>
            </a:r>
            <a:r>
              <a:rPr lang="ru-RU" sz="1200" i="1" dirty="0">
                <a:solidFill>
                  <a:schemeClr val="tx1"/>
                </a:solidFill>
              </a:rPr>
              <a:t>между </a:t>
            </a:r>
            <a:r>
              <a:rPr lang="ru-RU" sz="1200" i="1" dirty="0" smtClean="0">
                <a:solidFill>
                  <a:schemeClr val="tx1"/>
                </a:solidFill>
              </a:rPr>
              <a:t>предприятиями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(</a:t>
            </a:r>
            <a:r>
              <a:rPr lang="ru-RU" sz="1200" i="1" dirty="0">
                <a:solidFill>
                  <a:schemeClr val="tx1"/>
                </a:solidFill>
              </a:rPr>
              <a:t>Примеры</a:t>
            </a:r>
            <a:r>
              <a:rPr lang="ru-RU" sz="1200" i="1" dirty="0" smtClean="0">
                <a:solidFill>
                  <a:schemeClr val="tx1"/>
                </a:solidFill>
              </a:rPr>
              <a:t>: </a:t>
            </a:r>
            <a:r>
              <a:rPr lang="en-US" sz="1200" i="1" dirty="0" err="1" smtClean="0">
                <a:solidFill>
                  <a:schemeClr val="tx1"/>
                </a:solidFill>
              </a:rPr>
              <a:t>Alibaba</a:t>
            </a:r>
            <a:r>
              <a:rPr lang="en-US" sz="1200" i="1" dirty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Bookingb2b</a:t>
            </a:r>
            <a:r>
              <a:rPr lang="en-US" sz="1200" i="1" dirty="0">
                <a:solidFill>
                  <a:schemeClr val="tx1"/>
                </a:solidFill>
              </a:rPr>
              <a:t>, Made-in-China </a:t>
            </a:r>
            <a:r>
              <a:rPr lang="ru-RU" sz="1200" i="1" dirty="0" smtClean="0">
                <a:solidFill>
                  <a:schemeClr val="tx1"/>
                </a:solidFill>
              </a:rPr>
              <a:t>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9059" y="2286775"/>
            <a:ext cx="2315693" cy="25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B2C (</a:t>
            </a:r>
            <a:r>
              <a:rPr lang="ru-RU" sz="1600" b="1" dirty="0">
                <a:solidFill>
                  <a:schemeClr val="tx1"/>
                </a:solidFill>
              </a:rPr>
              <a:t>бизнес-потребитель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Представляет </a:t>
            </a:r>
            <a:r>
              <a:rPr lang="ru-RU" sz="1200" i="1" dirty="0">
                <a:solidFill>
                  <a:schemeClr val="tx1"/>
                </a:solidFill>
              </a:rPr>
              <a:t>собой  электронную коммерцию между </a:t>
            </a:r>
            <a:r>
              <a:rPr lang="ru-RU" sz="1200" i="1" dirty="0" smtClean="0">
                <a:solidFill>
                  <a:schemeClr val="tx1"/>
                </a:solidFill>
              </a:rPr>
              <a:t>предприятиями</a:t>
            </a:r>
            <a:r>
              <a:rPr lang="en-US" sz="1200" i="1" dirty="0" smtClean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и потребителями</a:t>
            </a:r>
            <a:endParaRPr lang="ru-RU" sz="1200" i="1" dirty="0">
              <a:solidFill>
                <a:schemeClr val="tx1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(</a:t>
            </a:r>
            <a:r>
              <a:rPr lang="ru-RU" sz="1200" i="1" dirty="0">
                <a:solidFill>
                  <a:schemeClr val="tx1"/>
                </a:solidFill>
              </a:rPr>
              <a:t>Примеры: </a:t>
            </a:r>
            <a:r>
              <a:rPr lang="en-US" sz="1200" i="1" dirty="0" smtClean="0">
                <a:solidFill>
                  <a:schemeClr val="tx1"/>
                </a:solidFill>
              </a:rPr>
              <a:t>Amazon, </a:t>
            </a:r>
            <a:r>
              <a:rPr lang="en-US" sz="1200" i="1" dirty="0" err="1" smtClean="0">
                <a:solidFill>
                  <a:schemeClr val="tx1"/>
                </a:solidFill>
              </a:rPr>
              <a:t>Ebay</a:t>
            </a:r>
            <a:r>
              <a:rPr lang="en-US" sz="1200" i="1" dirty="0" smtClean="0">
                <a:solidFill>
                  <a:schemeClr val="tx1"/>
                </a:solidFill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</a:rPr>
              <a:t>Aliexpress</a:t>
            </a:r>
            <a:r>
              <a:rPr lang="en-US" sz="1200" i="1" dirty="0" smtClean="0">
                <a:solidFill>
                  <a:schemeClr val="tx1"/>
                </a:solidFill>
              </a:rPr>
              <a:t>, </a:t>
            </a:r>
            <a:r>
              <a:rPr lang="ru-RU" sz="1200" i="1" dirty="0" smtClean="0">
                <a:solidFill>
                  <a:schemeClr val="tx1"/>
                </a:solidFill>
              </a:rPr>
              <a:t>собственные сайты компаний)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36435" y="2286775"/>
            <a:ext cx="2315693" cy="25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C2C (</a:t>
            </a:r>
            <a:r>
              <a:rPr lang="ru-RU" sz="1600" b="1" dirty="0">
                <a:solidFill>
                  <a:schemeClr val="tx1"/>
                </a:solidFill>
              </a:rPr>
              <a:t>потребитель-потребитель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Представляет </a:t>
            </a:r>
            <a:r>
              <a:rPr lang="ru-RU" sz="1200" i="1" dirty="0">
                <a:solidFill>
                  <a:schemeClr val="tx1"/>
                </a:solidFill>
              </a:rPr>
              <a:t>собой  электронную коммерцию между </a:t>
            </a:r>
            <a:r>
              <a:rPr lang="ru-RU" sz="1200" i="1" dirty="0" smtClean="0">
                <a:solidFill>
                  <a:schemeClr val="tx1"/>
                </a:solidFill>
              </a:rPr>
              <a:t>потребителями</a:t>
            </a:r>
            <a:endParaRPr lang="ru-RU" sz="1200" i="1" dirty="0">
              <a:solidFill>
                <a:schemeClr val="tx1"/>
              </a:solidFill>
            </a:endParaRPr>
          </a:p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 (</a:t>
            </a:r>
            <a:r>
              <a:rPr lang="ru-RU" sz="1200" i="1" dirty="0">
                <a:solidFill>
                  <a:schemeClr val="tx1"/>
                </a:solidFill>
              </a:rPr>
              <a:t>Примеры: </a:t>
            </a:r>
            <a:r>
              <a:rPr lang="en-US" sz="1200" i="1" dirty="0" err="1" smtClean="0">
                <a:solidFill>
                  <a:schemeClr val="tx1"/>
                </a:solidFill>
              </a:rPr>
              <a:t>Couchsurfing</a:t>
            </a:r>
            <a:r>
              <a:rPr lang="en-US" sz="1200" i="1" dirty="0" smtClean="0">
                <a:solidFill>
                  <a:schemeClr val="tx1"/>
                </a:solidFill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</a:rPr>
              <a:t>Bla</a:t>
            </a:r>
            <a:r>
              <a:rPr lang="en-US" sz="1200" i="1" dirty="0" smtClean="0">
                <a:solidFill>
                  <a:schemeClr val="tx1"/>
                </a:solidFill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</a:rPr>
              <a:t>Bla</a:t>
            </a:r>
            <a:r>
              <a:rPr lang="en-US" sz="1200" i="1" dirty="0" smtClean="0">
                <a:solidFill>
                  <a:schemeClr val="tx1"/>
                </a:solidFill>
              </a:rPr>
              <a:t> Car, </a:t>
            </a:r>
            <a:r>
              <a:rPr lang="en-US" sz="1200" i="1" dirty="0" err="1" smtClean="0">
                <a:solidFill>
                  <a:schemeClr val="tx1"/>
                </a:solidFill>
              </a:rPr>
              <a:t>SkillShare</a:t>
            </a:r>
            <a:r>
              <a:rPr lang="en-US" sz="1200" i="1" dirty="0" smtClean="0">
                <a:solidFill>
                  <a:schemeClr val="tx1"/>
                </a:solidFill>
              </a:rPr>
              <a:t>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53811" y="2286775"/>
            <a:ext cx="2315693" cy="25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B2G (</a:t>
            </a:r>
            <a:r>
              <a:rPr lang="ru-RU" sz="1600" b="1" dirty="0">
                <a:solidFill>
                  <a:schemeClr val="tx1"/>
                </a:solidFill>
              </a:rPr>
              <a:t>бизнес-правительство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i="1" dirty="0">
                <a:solidFill>
                  <a:schemeClr val="tx1"/>
                </a:solidFill>
              </a:rPr>
              <a:t>Представляет собой  электронную коммерцию между </a:t>
            </a:r>
            <a:r>
              <a:rPr lang="ru-RU" sz="1200" i="1" dirty="0" smtClean="0">
                <a:solidFill>
                  <a:schemeClr val="tx1"/>
                </a:solidFill>
              </a:rPr>
              <a:t>предпринимателями и Государством</a:t>
            </a:r>
            <a:endParaRPr lang="ru-RU" sz="1200" i="1" dirty="0">
              <a:solidFill>
                <a:schemeClr val="tx1"/>
              </a:solidFill>
            </a:endParaRPr>
          </a:p>
          <a:p>
            <a:pPr algn="ctr"/>
            <a:r>
              <a:rPr lang="ru-RU" sz="1200" i="1" dirty="0">
                <a:solidFill>
                  <a:schemeClr val="tx1"/>
                </a:solidFill>
              </a:rPr>
              <a:t> (Примеры: </a:t>
            </a:r>
            <a:r>
              <a:rPr lang="en-US" sz="1200" i="1" dirty="0" err="1" smtClean="0">
                <a:solidFill>
                  <a:schemeClr val="tx1"/>
                </a:solidFill>
              </a:rPr>
              <a:t>Goszakup</a:t>
            </a:r>
            <a:r>
              <a:rPr lang="en-US" sz="1200" i="1" dirty="0" smtClean="0">
                <a:solidFill>
                  <a:schemeClr val="tx1"/>
                </a:solidFill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</a:rPr>
              <a:t>Gosreestr</a:t>
            </a:r>
            <a:r>
              <a:rPr lang="en-US" sz="1200" i="1" dirty="0" smtClean="0">
                <a:solidFill>
                  <a:schemeClr val="tx1"/>
                </a:solidFill>
              </a:rPr>
              <a:t>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5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076905" y="1989165"/>
            <a:ext cx="495" cy="2001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694776" y="1990725"/>
            <a:ext cx="495" cy="2001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311162" y="1990725"/>
            <a:ext cx="495" cy="2001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4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Бизнес-процесс онлайн магазинов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09130" y="1840893"/>
            <a:ext cx="8101786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Присутствие в сети интернет</a:t>
            </a:r>
            <a:endParaRPr lang="ru-RU" sz="1050" i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09130" y="2654821"/>
            <a:ext cx="8101786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Корзина и прием оплаты</a:t>
            </a:r>
            <a:endParaRPr lang="ru-RU" sz="1050" i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23189" y="3482671"/>
            <a:ext cx="8101786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Обработка заказа</a:t>
            </a:r>
            <a:endParaRPr lang="ru-RU" sz="1050" i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23189" y="4329571"/>
            <a:ext cx="8101786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Логистика</a:t>
            </a:r>
            <a:endParaRPr lang="ru-RU" sz="1050" i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23189" y="5185996"/>
            <a:ext cx="8101786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Возврат</a:t>
            </a:r>
            <a:endParaRPr lang="ru-RU" sz="1050" i="1" dirty="0">
              <a:solidFill>
                <a:schemeClr val="bg1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1209130" y="2344893"/>
            <a:ext cx="8101786" cy="25543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0800000">
            <a:off x="1251307" y="3158821"/>
            <a:ext cx="8101786" cy="25543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0800000">
            <a:off x="1251307" y="3984251"/>
            <a:ext cx="8101786" cy="25543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1251307" y="4833571"/>
            <a:ext cx="8101786" cy="25543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588175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Механизмы работы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онлайн платформ для торговли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99" y="2599564"/>
            <a:ext cx="4822626" cy="15628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работы</a:t>
            </a:r>
            <a:r>
              <a:rPr lang="en-US" b="1" dirty="0" smtClean="0"/>
              <a:t> </a:t>
            </a:r>
            <a:r>
              <a:rPr lang="ru-RU" b="1" dirty="0" smtClean="0"/>
              <a:t>платформы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размещает товар на платформе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покупает продукт по договорной цене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оплачивает стоимость товара и доставки с помощью указанных на сайте методов оплаты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отправляет товар покупателю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300" y="1269725"/>
            <a:ext cx="10176640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с 199</a:t>
            </a:r>
            <a:r>
              <a:rPr lang="en-US" sz="1600" dirty="0" smtClean="0">
                <a:solidFill>
                  <a:schemeClr val="tx1"/>
                </a:solidFill>
              </a:rPr>
              <a:t>9</a:t>
            </a:r>
            <a:r>
              <a:rPr lang="ru-RU" sz="1600" dirty="0" smtClean="0">
                <a:solidFill>
                  <a:schemeClr val="tx1"/>
                </a:solidFill>
              </a:rPr>
              <a:t> года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>
                <a:solidFill>
                  <a:schemeClr val="tx1"/>
                </a:solidFill>
              </a:rPr>
              <a:t>платформа образована </a:t>
            </a:r>
            <a:r>
              <a:rPr lang="ru-RU" sz="1600" dirty="0" smtClean="0">
                <a:solidFill>
                  <a:schemeClr val="tx1"/>
                </a:solidFill>
              </a:rPr>
              <a:t>в Китае)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Более </a:t>
            </a:r>
            <a:r>
              <a:rPr lang="en-US" sz="1600" dirty="0" smtClean="0">
                <a:solidFill>
                  <a:schemeClr val="tx1"/>
                </a:solidFill>
              </a:rPr>
              <a:t>500</a:t>
            </a:r>
            <a:r>
              <a:rPr lang="ru-RU" sz="1600" dirty="0" smtClean="0">
                <a:solidFill>
                  <a:schemeClr val="tx1"/>
                </a:solidFill>
              </a:rPr>
              <a:t> млн. пользователей по всему миру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Годовой объем продаж составляет около </a:t>
            </a:r>
            <a:r>
              <a:rPr lang="en-US" sz="1600" dirty="0" smtClean="0">
                <a:solidFill>
                  <a:schemeClr val="tx1"/>
                </a:solidFill>
              </a:rPr>
              <a:t>$600</a:t>
            </a:r>
            <a:r>
              <a:rPr lang="ru-RU" sz="1600" dirty="0" smtClean="0">
                <a:solidFill>
                  <a:schemeClr val="tx1"/>
                </a:solidFill>
              </a:rPr>
              <a:t> млрд.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в сегменте </a:t>
            </a:r>
            <a:r>
              <a:rPr lang="en-US" sz="1600" dirty="0" smtClean="0">
                <a:solidFill>
                  <a:schemeClr val="tx1"/>
                </a:solidFill>
              </a:rPr>
              <a:t>B2B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6314" y="2599564"/>
            <a:ext cx="4822626" cy="15628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размещения товара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Выбрать и создать аккаунт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Разместить товар на платформе (указать цену, название, сделать фотографии, описать)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Организовать логистику товара самостоятельно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92300" y="4342639"/>
            <a:ext cx="10176640" cy="13342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Дополнительные возможности для продавцов</a:t>
            </a:r>
          </a:p>
          <a:p>
            <a:pPr marL="171450" indent="-171450">
              <a:buFontTx/>
              <a:buChar char="-"/>
            </a:pP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В рамках договора между </a:t>
            </a:r>
            <a:r>
              <a:rPr lang="en-US" sz="1200" i="1" dirty="0" err="1" smtClean="0">
                <a:solidFill>
                  <a:schemeClr val="tx1"/>
                </a:solidFill>
              </a:rPr>
              <a:t>Alibaba</a:t>
            </a:r>
            <a:r>
              <a:rPr lang="en-US" sz="1200" i="1" dirty="0" smtClean="0">
                <a:solidFill>
                  <a:schemeClr val="tx1"/>
                </a:solidFill>
              </a:rPr>
              <a:t> Group </a:t>
            </a:r>
            <a:r>
              <a:rPr lang="ru-RU" sz="1200" i="1" dirty="0" smtClean="0">
                <a:solidFill>
                  <a:schemeClr val="tx1"/>
                </a:solidFill>
              </a:rPr>
              <a:t>и </a:t>
            </a:r>
            <a:r>
              <a:rPr lang="kk-KZ" sz="1200" i="1" dirty="0">
                <a:solidFill>
                  <a:schemeClr val="tx1"/>
                </a:solidFill>
              </a:rPr>
              <a:t>Малайской корпорацией </a:t>
            </a:r>
            <a:r>
              <a:rPr lang="ru-RU" sz="1200" i="1" dirty="0" smtClean="0">
                <a:solidFill>
                  <a:schemeClr val="tx1"/>
                </a:solidFill>
              </a:rPr>
              <a:t>цифровой экономики в Малайзии в 2017 году была открыта цифровая зона свободной торговли. Благодаря данной платформе, СМСП Малайзии будут обучаться выводу </a:t>
            </a:r>
            <a:r>
              <a:rPr lang="kk-KZ" sz="1200" i="1" dirty="0" smtClean="0">
                <a:solidFill>
                  <a:schemeClr val="tx1"/>
                </a:solidFill>
              </a:rPr>
              <a:t>продукции на международные рынки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>
                <a:solidFill>
                  <a:schemeClr val="tx1"/>
                </a:solidFill>
              </a:rPr>
              <a:t>В рамках открытия цифровой зоны, также был открыт офис </a:t>
            </a:r>
            <a:r>
              <a:rPr lang="en-US" sz="1200" i="1" dirty="0" err="1" smtClean="0">
                <a:solidFill>
                  <a:schemeClr val="tx1"/>
                </a:solidFill>
              </a:rPr>
              <a:t>Alibaba</a:t>
            </a:r>
            <a:r>
              <a:rPr lang="ru-RU" sz="1200" i="1" dirty="0" smtClean="0">
                <a:solidFill>
                  <a:schemeClr val="tx1"/>
                </a:solidFill>
              </a:rPr>
              <a:t> в Малайзии, позволяющий СМСП Малайзии продавать свою продукцию на платформе </a:t>
            </a:r>
            <a:r>
              <a:rPr lang="en-US" sz="1200" i="1" dirty="0" err="1" smtClean="0">
                <a:solidFill>
                  <a:schemeClr val="tx1"/>
                </a:solidFill>
              </a:rPr>
              <a:t>Alibaba</a:t>
            </a:r>
            <a:endParaRPr lang="ru-RU" sz="1200" i="1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 descr="ÐÐ°ÑÑÐ¸Ð½ÐºÐ¸ Ð¿Ð¾ Ð·Ð°Ð¿ÑÐ¾ÑÑ alibaba.co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62" y="1226917"/>
            <a:ext cx="1924050" cy="126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578650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Механизмы работы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онлайн платформ для торговли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99" y="2599564"/>
            <a:ext cx="4822626" cy="2048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работы</a:t>
            </a:r>
            <a:r>
              <a:rPr lang="en-US" b="1" dirty="0" smtClean="0"/>
              <a:t> </a:t>
            </a:r>
            <a:r>
              <a:rPr lang="ru-RU" b="1" dirty="0" smtClean="0"/>
              <a:t>платформы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размещает товар на платформе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покупает продукт методом аукциона или </a:t>
            </a:r>
            <a:r>
              <a:rPr lang="en-US" sz="1200" i="1" dirty="0" smtClean="0"/>
              <a:t>“buy it now”</a:t>
            </a:r>
            <a:r>
              <a:rPr lang="ru-RU" sz="1200" i="1" dirty="0" smtClean="0"/>
              <a:t> (купить стразу)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оплачивает стоимость товара и доставки с помощью указанных на сайте методов оплаты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отправляет товар покупателю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300" y="1269725"/>
            <a:ext cx="10176640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с 199</a:t>
            </a:r>
            <a:r>
              <a:rPr lang="en-US" sz="1600" dirty="0" smtClean="0">
                <a:solidFill>
                  <a:schemeClr val="tx1"/>
                </a:solidFill>
              </a:rPr>
              <a:t>5</a:t>
            </a:r>
            <a:r>
              <a:rPr lang="ru-RU" sz="1600" dirty="0" smtClean="0">
                <a:solidFill>
                  <a:schemeClr val="tx1"/>
                </a:solidFill>
              </a:rPr>
              <a:t> года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 smtClean="0">
                <a:solidFill>
                  <a:schemeClr val="tx1"/>
                </a:solidFill>
              </a:rPr>
              <a:t>платформа образована в США)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Более 100 млн. пользователей по всему миру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Годовой объем продаж составляет около </a:t>
            </a:r>
            <a:r>
              <a:rPr lang="en-US" sz="1600" dirty="0" smtClean="0">
                <a:solidFill>
                  <a:schemeClr val="tx1"/>
                </a:solidFill>
              </a:rPr>
              <a:t>$</a:t>
            </a:r>
            <a:r>
              <a:rPr lang="ru-RU" sz="16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20</a:t>
            </a:r>
            <a:r>
              <a:rPr lang="ru-RU" sz="1600" dirty="0" smtClean="0">
                <a:solidFill>
                  <a:schemeClr val="tx1"/>
                </a:solidFill>
              </a:rPr>
              <a:t> млрд.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в сегменте </a:t>
            </a:r>
            <a:r>
              <a:rPr lang="en-US" sz="1600" dirty="0" smtClean="0">
                <a:solidFill>
                  <a:schemeClr val="tx1"/>
                </a:solidFill>
              </a:rPr>
              <a:t>B2C, C2C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ÐÐ°ÑÑÐ¸Ð½ÐºÐ¸ Ð¿Ð¾ Ð·Ð°Ð¿ÑÐ¾ÑÑ e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424632"/>
            <a:ext cx="1835465" cy="7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646314" y="2599564"/>
            <a:ext cx="4822626" cy="2048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размещения товара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Выбрать и создать </a:t>
            </a:r>
            <a:r>
              <a:rPr lang="ru-RU" sz="1200" i="1" dirty="0"/>
              <a:t>б</a:t>
            </a:r>
            <a:r>
              <a:rPr lang="ru-RU" sz="1200" i="1" dirty="0" smtClean="0"/>
              <a:t>изнес-аккаунт на платформе, в зависимости от планируемого количества транзакций (50, 250, 1000, 10000 транзакций в месяц)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Создать аккаунт в международной платежной системе </a:t>
            </a:r>
            <a:r>
              <a:rPr lang="en-US" sz="1200" i="1" dirty="0" smtClean="0"/>
              <a:t>PayPal</a:t>
            </a:r>
            <a:endParaRPr lang="ru-RU" sz="1200" i="1" dirty="0" smtClean="0"/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Разместить товар на платформе (указать цену, название, сделать фотографии, описать)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Организовать логистику товара самостоятельно или через </a:t>
            </a:r>
            <a:r>
              <a:rPr lang="en-US" sz="1200" i="1" dirty="0"/>
              <a:t>Global Shipping </a:t>
            </a:r>
            <a:r>
              <a:rPr lang="en-US" sz="1200" i="1" dirty="0" smtClean="0"/>
              <a:t>Program</a:t>
            </a:r>
            <a:r>
              <a:rPr lang="ru-RU" sz="1200" i="1" dirty="0" smtClean="0"/>
              <a:t> от </a:t>
            </a:r>
            <a:r>
              <a:rPr lang="en-US" sz="1200" i="1" dirty="0" err="1" smtClean="0"/>
              <a:t>Ebay</a:t>
            </a:r>
            <a:endParaRPr lang="ru-RU" sz="1200" i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92300" y="4790314"/>
            <a:ext cx="10176640" cy="97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Дополнительные возможности для продавцов</a:t>
            </a:r>
          </a:p>
          <a:p>
            <a:pPr marL="171450" indent="-171450">
              <a:buFontTx/>
              <a:buChar char="-"/>
            </a:pPr>
            <a:r>
              <a:rPr lang="en-US" sz="1200" i="1" dirty="0"/>
              <a:t> Global Shipping </a:t>
            </a:r>
            <a:r>
              <a:rPr lang="en-US" sz="1200" i="1" dirty="0" smtClean="0"/>
              <a:t>Program</a:t>
            </a:r>
            <a:r>
              <a:rPr lang="ru-RU" sz="1200" i="1" dirty="0" smtClean="0"/>
              <a:t>: инструмент позволяющий продавцам после покупки их товара организовать международную логистику, отправив товар </a:t>
            </a:r>
            <a:r>
              <a:rPr lang="en-US" sz="1200" i="1" dirty="0" err="1" smtClean="0"/>
              <a:t>Ebay</a:t>
            </a:r>
            <a:r>
              <a:rPr lang="ru-RU" sz="1200" i="1" dirty="0" smtClean="0"/>
              <a:t>. </a:t>
            </a:r>
            <a:r>
              <a:rPr lang="en-US" sz="1200" i="1" dirty="0" err="1" smtClean="0"/>
              <a:t>Ebay</a:t>
            </a:r>
            <a:r>
              <a:rPr lang="en-US" sz="1200" i="1" dirty="0" smtClean="0"/>
              <a:t> </a:t>
            </a:r>
            <a:r>
              <a:rPr lang="ru-RU" sz="1200" i="1" dirty="0" smtClean="0"/>
              <a:t>самостоятельно организует логистику товара до покупателя (в </a:t>
            </a:r>
            <a:r>
              <a:rPr lang="ru-RU" sz="1200" i="1" dirty="0" err="1" smtClean="0"/>
              <a:t>т.ч</a:t>
            </a:r>
            <a:r>
              <a:rPr lang="ru-RU" sz="1200" i="1" dirty="0" smtClean="0"/>
              <a:t>. физическую доставку, очистку товара на таможне и пр.) </a:t>
            </a:r>
            <a:r>
              <a:rPr lang="ru-RU" sz="1200" i="1" dirty="0" smtClean="0">
                <a:solidFill>
                  <a:srgbClr val="FF0000"/>
                </a:solidFill>
              </a:rPr>
              <a:t>(Действует только для товаров находящихся на территории США)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683425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Механизмы работы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онлайн платформ для торговли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99" y="2599564"/>
            <a:ext cx="4822626" cy="2048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работы</a:t>
            </a:r>
            <a:r>
              <a:rPr lang="en-US" b="1" dirty="0" smtClean="0"/>
              <a:t> </a:t>
            </a:r>
            <a:r>
              <a:rPr lang="ru-RU" b="1" dirty="0" smtClean="0"/>
              <a:t>платформы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размещает товар на платформе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покупает продукт по фиксированной цене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оплачивает стоимость товара и доставки с помощью указанных на сайте методов оплаты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отправляет товар покупателю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Покупатель получает товар и подтверждает на платформе факт получения товара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Продавец получает оплату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300" y="1269725"/>
            <a:ext cx="10176640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с 199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ru-RU" sz="1600" dirty="0" smtClean="0">
                <a:solidFill>
                  <a:schemeClr val="tx1"/>
                </a:solidFill>
              </a:rPr>
              <a:t> года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>
                <a:solidFill>
                  <a:schemeClr val="tx1"/>
                </a:solidFill>
              </a:rPr>
              <a:t>платформа образована </a:t>
            </a:r>
            <a:r>
              <a:rPr lang="ru-RU" sz="1600" dirty="0" smtClean="0">
                <a:solidFill>
                  <a:schemeClr val="tx1"/>
                </a:solidFill>
              </a:rPr>
              <a:t>в США)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Более 1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r>
              <a:rPr lang="ru-RU" sz="1600" dirty="0" smtClean="0">
                <a:solidFill>
                  <a:schemeClr val="tx1"/>
                </a:solidFill>
              </a:rPr>
              <a:t>0 млн. пользователей по всему миру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Годовой объем продаж составляет около </a:t>
            </a:r>
            <a:r>
              <a:rPr lang="en-US" sz="1600" dirty="0" smtClean="0">
                <a:solidFill>
                  <a:schemeClr val="tx1"/>
                </a:solidFill>
              </a:rPr>
              <a:t>$300</a:t>
            </a:r>
            <a:r>
              <a:rPr lang="ru-RU" sz="1600" dirty="0" smtClean="0">
                <a:solidFill>
                  <a:schemeClr val="tx1"/>
                </a:solidFill>
              </a:rPr>
              <a:t> млрд.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Действуют в сегменте </a:t>
            </a:r>
            <a:r>
              <a:rPr lang="en-US" sz="1600" dirty="0" smtClean="0">
                <a:solidFill>
                  <a:schemeClr val="tx1"/>
                </a:solidFill>
              </a:rPr>
              <a:t>B2C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6314" y="2599564"/>
            <a:ext cx="4822626" cy="2048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Механизм размещения товара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Выбрать и создать аккаунт на платформе в зависимости от планируемого количества транзакций (индивидуальный аккаунт, бизнес аккаунт)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Разместить товар на платформе (указать цену, название, сделать фотографии, описать)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/>
              <a:t>Организовать логистику товара самостоятельно или через программу </a:t>
            </a:r>
            <a:r>
              <a:rPr lang="en-US" sz="1200" i="1" dirty="0"/>
              <a:t>Fulfillment by </a:t>
            </a:r>
            <a:r>
              <a:rPr lang="en-US" sz="1200" i="1" dirty="0" smtClean="0"/>
              <a:t>Amazon</a:t>
            </a:r>
            <a:endParaRPr lang="ru-RU" sz="1200" i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92300" y="4790313"/>
            <a:ext cx="10176640" cy="1398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smtClean="0"/>
              <a:t>Дополнительные возможности для продавцов</a:t>
            </a:r>
          </a:p>
          <a:p>
            <a:pPr marL="171450" indent="-171450">
              <a:buFontTx/>
              <a:buChar char="-"/>
            </a:pPr>
            <a:r>
              <a:rPr lang="en-US" sz="1200" i="1" dirty="0"/>
              <a:t> </a:t>
            </a:r>
            <a:r>
              <a:rPr lang="ru-RU" sz="1200" i="1" dirty="0" smtClean="0"/>
              <a:t>Программа </a:t>
            </a:r>
            <a:r>
              <a:rPr lang="en-US" sz="1200" i="1" dirty="0"/>
              <a:t>Fulfillment by Amazon</a:t>
            </a:r>
            <a:r>
              <a:rPr lang="ru-RU" sz="1200" i="1" dirty="0" smtClean="0"/>
              <a:t>: инструмент позволяющий </a:t>
            </a:r>
            <a:r>
              <a:rPr lang="ru-RU" sz="1200" i="1" dirty="0"/>
              <a:t>продавцам использовать складские мощности </a:t>
            </a:r>
            <a:r>
              <a:rPr lang="en-US" sz="1200" i="1" dirty="0"/>
              <a:t>Amazon</a:t>
            </a:r>
            <a:r>
              <a:rPr lang="ru-RU" sz="1200" i="1" dirty="0" smtClean="0"/>
              <a:t>. </a:t>
            </a:r>
            <a:r>
              <a:rPr lang="en-US" sz="1200" i="1" dirty="0" smtClean="0"/>
              <a:t>Amazon </a:t>
            </a:r>
            <a:r>
              <a:rPr lang="ru-RU" sz="1200" i="1" dirty="0" smtClean="0"/>
              <a:t>самостоятельно организует логистику товара до покупателя</a:t>
            </a:r>
            <a:r>
              <a:rPr lang="kk-KZ" sz="1200" i="1" dirty="0"/>
              <a:t> </a:t>
            </a:r>
            <a:r>
              <a:rPr lang="kk-KZ" sz="1200" i="1" dirty="0" smtClean="0"/>
              <a:t>и осуществит возврат в случае если товар не усторит покупателя</a:t>
            </a:r>
          </a:p>
          <a:p>
            <a:pPr marL="171450" indent="-171450">
              <a:buFontTx/>
              <a:buChar char="-"/>
            </a:pPr>
            <a:r>
              <a:rPr lang="kk-KZ" sz="1200" i="1" dirty="0" smtClean="0"/>
              <a:t>Стоимость использования программы </a:t>
            </a:r>
            <a:r>
              <a:rPr lang="en-US" sz="1200" i="1" dirty="0" err="1" smtClean="0"/>
              <a:t>Fullfillment</a:t>
            </a:r>
            <a:r>
              <a:rPr lang="en-US" sz="1200" i="1" dirty="0" smtClean="0"/>
              <a:t> by Amazon </a:t>
            </a:r>
            <a:r>
              <a:rPr lang="ru-RU" sz="1200" i="1" dirty="0" smtClean="0"/>
              <a:t>рассчитывается индивидуально для каждого товара в зависимости от размера, веса, срока хранения на складе и стоимости доставки до склада </a:t>
            </a:r>
            <a:r>
              <a:rPr lang="en-US" sz="1200" i="1" dirty="0" smtClean="0"/>
              <a:t>Amazon </a:t>
            </a:r>
            <a:r>
              <a:rPr lang="ru-RU" sz="1200" i="1" dirty="0" smtClean="0"/>
              <a:t>в США</a:t>
            </a:r>
            <a:r>
              <a:rPr lang="kk-KZ" sz="1200" i="1" dirty="0" smtClean="0"/>
              <a:t> (в среднем цена использования программы составляет 50% от себестоимости продукта)</a:t>
            </a:r>
          </a:p>
          <a:p>
            <a:pPr marL="171450" indent="-171450">
              <a:buFontTx/>
              <a:buChar char="-"/>
            </a:pPr>
            <a:r>
              <a:rPr lang="kk-KZ" sz="1200" i="1" dirty="0" smtClean="0">
                <a:solidFill>
                  <a:schemeClr val="tx1"/>
                </a:solidFill>
              </a:rPr>
              <a:t>Программа доступна для использования предпринимателями Казахстана</a:t>
            </a:r>
            <a:endParaRPr lang="ru-RU" sz="1200" i="1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ÐÐ°ÑÑÐ¸Ð½ÐºÐ¸ Ð¿Ð¾ Ð·Ð°Ð¿ÑÐ¾ÑÑ Ð°Ð¼Ð°Ð·Ð¾Ð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71" y="1101162"/>
            <a:ext cx="2251466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6854</TotalTime>
  <Words>1046</Words>
  <Application>Microsoft Office PowerPoint</Application>
  <PresentationFormat>Произвольный</PresentationFormat>
  <Paragraphs>145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fund.kz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Ануар Ерланович Оспанов</cp:lastModifiedBy>
  <cp:revision>171</cp:revision>
  <dcterms:created xsi:type="dcterms:W3CDTF">2018-01-19T11:56:47Z</dcterms:created>
  <dcterms:modified xsi:type="dcterms:W3CDTF">2018-06-26T09:48:42Z</dcterms:modified>
</cp:coreProperties>
</file>